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0" r:id="rId6"/>
    <p:sldId id="259" r:id="rId7"/>
    <p:sldId id="261" r:id="rId8"/>
    <p:sldId id="262" r:id="rId9"/>
    <p:sldId id="263" r:id="rId10"/>
    <p:sldId id="285" r:id="rId11"/>
    <p:sldId id="288" r:id="rId12"/>
    <p:sldId id="289" r:id="rId13"/>
    <p:sldId id="290" r:id="rId14"/>
    <p:sldId id="284" r:id="rId15"/>
    <p:sldId id="283" r:id="rId16"/>
    <p:sldId id="282" r:id="rId17"/>
    <p:sldId id="28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73" r:id="rId26"/>
    <p:sldId id="271" r:id="rId27"/>
    <p:sldId id="270" r:id="rId28"/>
    <p:sldId id="269" r:id="rId29"/>
    <p:sldId id="265" r:id="rId30"/>
    <p:sldId id="268" r:id="rId31"/>
    <p:sldId id="266" r:id="rId32"/>
    <p:sldId id="287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793"/>
    <a:srgbClr val="E4A612"/>
    <a:srgbClr val="B1132F"/>
    <a:srgbClr val="40BAB3"/>
    <a:srgbClr val="2D6244"/>
    <a:srgbClr val="94BB1E"/>
    <a:srgbClr val="7E858B"/>
    <a:srgbClr val="8B8F66"/>
    <a:srgbClr val="9F9282"/>
    <a:srgbClr val="A62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2588D-F048-4C71-99F2-A296489C2F43}" v="104" dt="2023-02-15T03:31:02.078"/>
    <p1510:client id="{D76669D9-0BE5-449A-82D7-59749DCF2CE5}" v="97" dt="2023-02-15T21:15:33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6"/>
    <p:restoredTop sz="90798"/>
  </p:normalViewPr>
  <p:slideViewPr>
    <p:cSldViewPr>
      <p:cViewPr varScale="1">
        <p:scale>
          <a:sx n="65" d="100"/>
          <a:sy n="65" d="100"/>
        </p:scale>
        <p:origin x="118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408EA3-5B62-4EA5-B2C4-277918848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98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1D95CF-A65D-4D54-BDE0-7BC24E4EC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1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VDOT Towing and Recovery Incentive Program awareness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7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63215"/>
            <a:ext cx="4991100" cy="133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53200" y="3810000"/>
            <a:ext cx="5232400" cy="2057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79A0CA3-F894-E845-A9DF-D7A2587E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145A41A-CCA6-C142-9007-8D084F698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1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2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B4119A0-5B6B-2448-AF0E-21893EC6E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3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093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69C9084-3E34-5747-A9FF-86DC7B7E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48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97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997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C835784-1329-A849-9592-4F75E201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318865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317595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73400" y="3182066"/>
            <a:ext cx="3028950" cy="3142534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75750" y="3182066"/>
            <a:ext cx="3028950" cy="3142534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355604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324831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9625882-5A05-2449-A81C-26FA736DC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0"/>
            <a:ext cx="2603496" cy="5714999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633729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632459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5714998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25DE432-BEC8-1947-A523-9C2E7A94A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32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-2446" y="1371600"/>
            <a:ext cx="6102350" cy="495300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74C5D03-A95F-564F-B351-042DC584F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96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6096000" y="1371600"/>
            <a:ext cx="6102350" cy="495300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E9F56B-9E9E-6648-8441-958F0C0E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6096000" y="0"/>
            <a:ext cx="6096000" cy="6324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D2A8DF4-3EBD-6545-8562-0E83C8A75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AD00B6-DC4F-CF43-9BCD-7180174F2A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293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/>
              <a:t>Click to edit Master title style</a:t>
            </a:r>
            <a:endParaRPr lang="en-US" kern="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AC5F6F-EBB0-6F49-8C96-8FAC3437C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CA808D4-F0B2-9945-9B47-97BBC94A9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4DDC869-E55C-2043-9BB4-AD791F9C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609600" y="1295400"/>
            <a:ext cx="11176000" cy="48006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F4FD0AC-E5B7-2449-871F-D45FF202E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FAC938D-D8EB-194E-9FD2-C30B02D7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0"/>
            <a:ext cx="6095999" cy="6324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690D1E6-AD6F-8B40-8647-E7178C48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BE4246B-C6EF-1740-B845-BED736C08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72800" y="228600"/>
            <a:ext cx="812800" cy="57150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1005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638F40F-64D6-324A-BA4E-0BD67E610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3BF5CA-1FC9-654A-B4AD-4E05322E44E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1_Section Header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Section Header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Section Header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B98D26-847C-9845-9DF6-CD64206F9E9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744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0_Section Header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lor Fill">
    <p:bg>
      <p:bgPr>
        <a:solidFill>
          <a:srgbClr val="FD5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D7870A-C449-A54F-A88C-DFE24086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lor Fill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5C8B59-BF9C-8D40-9DA8-D6A3A9B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lor Fill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984F44-06D3-004B-B146-6A5289353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olor Fill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520544"/>
            <a:ext cx="7734299" cy="1313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Virginia Department of Transportation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olor Fill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2620ED1-6B52-B945-90C5-D303787B9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Color Fill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2FD7352-68AA-0145-965E-97D6722C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Color Fill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3248536-0BB9-C948-AC94-7608E3D8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olor Fill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67272AF-E52A-D44D-9B1C-3EFE47A1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olor Fill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5236F00-CC38-6344-87B3-01B4A749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B0AFA-DAA8-834C-B45F-6B0498C1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Color Fill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7C053E1-095E-074A-B7A4-A06A9014D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Color Fill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8773859-50C2-BF44-8D49-874F36855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1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1400410-10F9-C84A-9DF3-9458A145B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6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4343400"/>
            <a:ext cx="11176000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1A1B182-E60A-8E4B-92A8-FF07D3A0C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371600"/>
            <a:ext cx="12192000" cy="495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6A1BF83-D414-F84D-8096-BCC67E77A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6C950F-6E8E-A74F-8F0F-42A1A8754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57585"/>
            <a:ext cx="11176000" cy="46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9200" y="6515387"/>
            <a:ext cx="406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324600"/>
            <a:ext cx="1219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828800" y="6515386"/>
            <a:ext cx="0" cy="1365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58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6D9B5CE-2B4D-FC4B-966E-7FF925A8D9F2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1" y="6462000"/>
            <a:ext cx="905598" cy="2432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14340-22A0-3D47-94AC-8C9BF494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623" y="6416675"/>
            <a:ext cx="6018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Virginia Department of Transportation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4" r:id="rId2"/>
    <p:sldLayoutId id="2147483662" r:id="rId3"/>
    <p:sldLayoutId id="2147483715" r:id="rId4"/>
    <p:sldLayoutId id="2147483661" r:id="rId5"/>
    <p:sldLayoutId id="2147483668" r:id="rId6"/>
    <p:sldLayoutId id="2147483675" r:id="rId7"/>
    <p:sldLayoutId id="2147483665" r:id="rId8"/>
    <p:sldLayoutId id="2147483666" r:id="rId9"/>
    <p:sldLayoutId id="2147483712" r:id="rId10"/>
    <p:sldLayoutId id="2147483689" r:id="rId11"/>
    <p:sldLayoutId id="2147483699" r:id="rId12"/>
    <p:sldLayoutId id="2147483690" r:id="rId13"/>
    <p:sldLayoutId id="2147483711" r:id="rId14"/>
    <p:sldLayoutId id="2147483691" r:id="rId15"/>
    <p:sldLayoutId id="2147483698" r:id="rId16"/>
    <p:sldLayoutId id="2147483696" r:id="rId17"/>
    <p:sldLayoutId id="2147483697" r:id="rId18"/>
    <p:sldLayoutId id="2147483692" r:id="rId19"/>
    <p:sldLayoutId id="2147483693" r:id="rId20"/>
    <p:sldLayoutId id="2147483694" r:id="rId21"/>
    <p:sldLayoutId id="2147483695" r:id="rId22"/>
    <p:sldLayoutId id="2147483678" r:id="rId23"/>
    <p:sldLayoutId id="2147483663" r:id="rId24"/>
    <p:sldLayoutId id="2147483667" r:id="rId25"/>
    <p:sldLayoutId id="2147483669" r:id="rId26"/>
    <p:sldLayoutId id="2147483670" r:id="rId27"/>
    <p:sldLayoutId id="2147483671" r:id="rId28"/>
    <p:sldLayoutId id="2147483673" r:id="rId29"/>
    <p:sldLayoutId id="2147483676" r:id="rId30"/>
    <p:sldLayoutId id="2147483713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08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FE581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rgbClr val="00408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hyperlink" Target="mailto:Scott.kapton@parson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D79347-DAEE-D594-6E5E-509D62132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2">
        <p:fade/>
      </p:transition>
    </mc:Choice>
    <mc:Fallback xmlns="">
      <p:transition spd="med" advTm="2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74E5-49DB-D1A2-161B-92646E6B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Training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BF99-33FF-FC27-8450-D523585D1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/>
              <a:t>Operators and Supervisors </a:t>
            </a:r>
            <a:r>
              <a:rPr lang="en-US" altLang="en-US" sz="1800" b="0" dirty="0"/>
              <a:t>with full</a:t>
            </a:r>
          </a:p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/>
              <a:t>certifications:</a:t>
            </a:r>
          </a:p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dirty="0">
              <a:solidFill>
                <a:srgbClr val="FE5815"/>
              </a:solidFill>
            </a:endParaRPr>
          </a:p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Advanced heavy recovery and highway</a:t>
            </a:r>
          </a:p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clearance TRIP Level 1 and Level 2 training</a:t>
            </a:r>
          </a:p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provided by WreckMaster instructors</a:t>
            </a: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TRIP Level 1- Operators</a:t>
            </a: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TRIP Level 2- Supervisor</a:t>
            </a: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dirty="0">
              <a:solidFill>
                <a:srgbClr val="FE5815"/>
              </a:solidFill>
            </a:endParaRP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Hazardous Material awareness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>
                <a:solidFill>
                  <a:srgbClr val="FE5815"/>
                </a:solidFill>
              </a:rPr>
              <a:t>OR: Hazwoper 24 or 48 </a:t>
            </a:r>
            <a:r>
              <a:rPr lang="en-US" altLang="en-US" sz="1800" dirty="0" err="1">
                <a:solidFill>
                  <a:srgbClr val="FE5815"/>
                </a:solidFill>
              </a:rPr>
              <a:t>hr</a:t>
            </a:r>
            <a:r>
              <a:rPr lang="en-US" altLang="en-US" sz="1800" dirty="0">
                <a:solidFill>
                  <a:srgbClr val="FE5815"/>
                </a:solidFill>
              </a:rPr>
              <a:t> class</a:t>
            </a: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SHRP2 Responder Training</a:t>
            </a: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NIMS 100 &amp; 700</a:t>
            </a:r>
          </a:p>
          <a:p>
            <a:pPr lvl="2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E5815"/>
                </a:solidFill>
              </a:rPr>
              <a:t>Virginia Work Area Protection Manual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6" name="Content Placeholder 5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310F7042-0B4F-1395-F1D2-1A09303D2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9" r="12874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D1EEC-0857-7FC8-8B7F-E613B9496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28349BE-0C4C-B3D0-14F0-D65FD28C1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171">
        <p:fade/>
      </p:transition>
    </mc:Choice>
    <mc:Fallback xmlns="">
      <p:transition spd="med" advTm="6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EE9C4-420A-BD88-567A-BE034E60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Recovery Zones</a:t>
            </a:r>
            <a:endParaRPr lang="en-US"/>
          </a:p>
        </p:txBody>
      </p:sp>
      <p:pic>
        <p:nvPicPr>
          <p:cNvPr id="8" name="Picture 7" descr="A high angle view of cars on a road&#10;&#10;Description automatically generated with low confidence">
            <a:extLst>
              <a:ext uri="{FF2B5EF4-FFF2-40B4-BE49-F238E27FC236}">
                <a16:creationId xmlns:a16="http://schemas.microsoft.com/office/drawing/2014/main" id="{B9301FD6-BDCE-BA67-DA82-89BC4F373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4" r="569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83901B-A865-7288-10C0-DD7820477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37 TRIP </a:t>
            </a:r>
            <a:r>
              <a:rPr lang="en-US" sz="1800" b="0" dirty="0"/>
              <a:t>towing companies currently participating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Over 600 miles of coverage/ designed for response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All assigned to either a singular or two-way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rotation recovery zone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	</a:t>
            </a:r>
            <a:r>
              <a:rPr lang="en-US" sz="1800" b="0" dirty="0"/>
              <a:t>Rotations: 1 week on 1 week off.</a:t>
            </a:r>
          </a:p>
          <a:p>
            <a:pPr>
              <a:lnSpc>
                <a:spcPct val="90000"/>
              </a:lnSpc>
            </a:pPr>
            <a:r>
              <a:rPr lang="en-US" sz="1800" b="0" dirty="0"/>
              <a:t>	24/7/365 coverage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No owner request for allowed in TRIP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TRIP towers will handle all CMV involved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casualties as well as all personal vehicles that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may be involved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A65CB-522E-F1D8-2E1F-EB88101F9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58D9222D-D72D-4C44-CC6C-226C8A604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905">
        <p:fade/>
      </p:transition>
    </mc:Choice>
    <mc:Fallback xmlns="">
      <p:transition spd="med" advTm="87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9023AD-F29B-090A-0B65-48330D9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0" y="273050"/>
            <a:ext cx="4876799" cy="56515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TRIP Performance Measures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4CBFBE-2F5F-095B-1702-8115F91E3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4801" y="1435101"/>
            <a:ext cx="4876798" cy="4691063"/>
          </a:xfrm>
        </p:spPr>
        <p:txBody>
          <a:bodyPr wrap="square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</a:rPr>
              <a:t>The key to validating the improvements and benefits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Reduction in Response Times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Improvements in Roadway Clearance Times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Reduction in Travel-Lane Blockage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Reduction in Overall Incident Duration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Tx/>
              <a:buNone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Dollar Saving from Reduced Congestion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CA995-106A-9C29-206E-3BD423432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1" r="40816" b="-1"/>
          <a:stretch/>
        </p:blipFill>
        <p:spPr>
          <a:xfrm>
            <a:off x="20" y="-12698"/>
            <a:ext cx="3111480" cy="322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92E005-E7C0-120E-4DE5-8A902EFD74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3698" r="13698"/>
          <a:stretch>
            <a:fillRect/>
          </a:stretch>
        </p:blipFill>
        <p:spPr>
          <a:xfrm>
            <a:off x="2997200" y="0"/>
            <a:ext cx="3111500" cy="3228975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B0B56F-FAEE-A8D0-C913-2FD2FE1526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30599" r="30599"/>
          <a:stretch>
            <a:fillRect/>
          </a:stretch>
        </p:blipFill>
        <p:spPr>
          <a:xfrm>
            <a:off x="0" y="3097213"/>
            <a:ext cx="3111500" cy="3227387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70ED7E8-CF10-282E-E984-09175EEC4A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13178" r="13178"/>
          <a:stretch>
            <a:fillRect/>
          </a:stretch>
        </p:blipFill>
        <p:spPr>
          <a:xfrm>
            <a:off x="2997200" y="3097213"/>
            <a:ext cx="3111500" cy="32273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39736-BBBF-C2D9-B0B9-B43826750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796348-F4B8-7F07-F8C4-937E0EA22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83">
        <p:fade/>
      </p:transition>
    </mc:Choice>
    <mc:Fallback xmlns="">
      <p:transition spd="med" advTm="38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C65F2C-575C-D106-3335-965687A5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T.I.M. Timeline                Primary Focus: T2-T6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D3AA7-F023-0473-B3E3-DBBF64B57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3469" y="1257585"/>
            <a:ext cx="9188261" cy="468601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CE49C-8522-F062-5421-51F2E80CC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54C7000-F2F2-BAEA-9ABB-84AEAB5B1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399">
        <p:fade/>
      </p:transition>
    </mc:Choice>
    <mc:Fallback xmlns="">
      <p:transition spd="med" advTm="45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70591-78C7-9D85-972A-AFD9BCDB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T.R.I.P. Activation Criteria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5810C3-7A34-23B8-1795-63695E200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486400" cy="5448586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00050" algn="l"/>
              </a:tabLst>
              <a:defRPr/>
            </a:pPr>
            <a:r>
              <a:rPr lang="en-US" sz="1800" b="1" dirty="0"/>
              <a:t>Tractor Semi-Trailer Combinations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00050" algn="l"/>
              </a:tabLst>
              <a:defRPr/>
            </a:pPr>
            <a:r>
              <a:rPr lang="en-US" sz="1800" b="1" dirty="0"/>
              <a:t>	(DOT Class 8)</a:t>
            </a:r>
            <a:endParaRPr lang="en-US" sz="1800" dirty="0">
              <a:solidFill>
                <a:srgbClr val="00408D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00050" algn="l"/>
              </a:tabLst>
              <a:defRPr/>
            </a:pPr>
            <a:r>
              <a:rPr lang="en-US" sz="1800" b="1" dirty="0">
                <a:solidFill>
                  <a:srgbClr val="FE5815"/>
                </a:solidFill>
              </a:rPr>
              <a:t>Trucks over 26,000 lbs. and ‘Bobtail’ Tractors (DOT Class 7 or 8)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00050" algn="l"/>
              </a:tabLst>
              <a:defRPr/>
            </a:pPr>
            <a:endParaRPr lang="en-US" sz="1800" dirty="0">
              <a:solidFill>
                <a:srgbClr val="FE5815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00050" algn="l"/>
              </a:tabLst>
              <a:defRPr/>
            </a:pPr>
            <a:r>
              <a:rPr lang="en-US" sz="1800" dirty="0"/>
              <a:t>Moving trucks/ delivery trucks/ box trucks</a:t>
            </a:r>
            <a:endParaRPr lang="en-US" sz="1800" dirty="0">
              <a:solidFill>
                <a:srgbClr val="FE5815"/>
              </a:solidFill>
            </a:endParaRPr>
          </a:p>
          <a:p>
            <a:pPr marL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/>
              <a:t> 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800" b="1" dirty="0"/>
              <a:t>Large Motor Homes and Motor Coaches (DOT Class 5 and 6) </a:t>
            </a:r>
            <a:endParaRPr lang="en-US" sz="1800" dirty="0"/>
          </a:p>
          <a:p>
            <a:pPr marL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/>
              <a:t> 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800" b="1" dirty="0"/>
              <a:t>Busses (16 passenger or more, DOT Class 6, 7 &amp; 8)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endParaRPr lang="en-US" sz="1800" b="1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800" b="1" dirty="0">
                <a:solidFill>
                  <a:srgbClr val="FE5815"/>
                </a:solidFill>
              </a:rPr>
              <a:t>Trucks towing loaded equipment trailers, campers, car haulers or cargo trailers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endParaRPr lang="en-US" sz="1800" b="1" dirty="0">
              <a:solidFill>
                <a:srgbClr val="FE5815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800" dirty="0"/>
              <a:t>Any Aircraft</a:t>
            </a:r>
            <a:endParaRPr lang="en-US" sz="1800" dirty="0">
              <a:solidFill>
                <a:srgbClr val="FE581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E6B13-5AC0-16A0-7777-13464677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1434846"/>
            <a:ext cx="5486400" cy="4293107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9038D-8913-F04F-11A9-F1C2B8BCC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9588ABA-7936-62FC-D4C4-E533DB3F5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040">
        <p:fade/>
      </p:transition>
    </mc:Choice>
    <mc:Fallback xmlns="">
      <p:transition spd="med" advTm="48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404920-C083-9271-A961-4F3858DC70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23838" y="39688"/>
            <a:ext cx="5859463" cy="4340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3023E-6438-7FF5-8514-AFC11458C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263" y="39688"/>
            <a:ext cx="5803900" cy="43402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B7C89D-3B8C-25E8-D883-62C6422E9A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46482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Rollover Commercial Vehicle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6936-6096-E7D5-C70F-24D75B5C2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E0B4CB0-BC6A-DE1D-9F71-81CD4B5D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23">
        <p:fade/>
      </p:transition>
    </mc:Choice>
    <mc:Fallback xmlns="">
      <p:transition spd="med" advTm="15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C201707-FC31-D2E2-5558-3D4E7610A8A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t="21767" r="-1" b="13434"/>
          <a:stretch/>
        </p:blipFill>
        <p:spPr>
          <a:xfrm>
            <a:off x="39688" y="2401888"/>
            <a:ext cx="3371850" cy="289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69A24A-09F2-5336-71A7-BE4EB2431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88" y="2401888"/>
            <a:ext cx="5207000" cy="289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673AE-3E5C-5D1A-39BC-E1FDEFC2C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74" r="18603" b="-2"/>
          <a:stretch/>
        </p:blipFill>
        <p:spPr>
          <a:xfrm>
            <a:off x="8780463" y="2401888"/>
            <a:ext cx="3371850" cy="28908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021BA3-12B8-35AC-63FB-BE37846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Jackknife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C61F2-8C1D-327C-5A35-1AB860AFD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8F9020F-6F7F-6FE2-9040-D38E88267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98">
        <p:fade/>
      </p:transition>
    </mc:Choice>
    <mc:Fallback xmlns="">
      <p:transition spd="med" advTm="17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DA62F-5CF1-807F-07AF-643DCA0BC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" y="398463"/>
            <a:ext cx="2740025" cy="150336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972AF9-BDA1-725C-5275-0506CFF2C1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39688" y="1985963"/>
            <a:ext cx="2740025" cy="2036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8EA2F-FCE2-2C99-412D-892B9E279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63" y="398463"/>
            <a:ext cx="2705100" cy="3624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33CAC-AA1A-D770-081D-D81B2C3E5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500" y="398463"/>
            <a:ext cx="6500813" cy="36242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48902F-C200-4B05-793D-AE2688F1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Upright With Heavy Damage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E056-CDF2-A41E-0E96-E8802DA42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C32B8F8-9226-E113-B313-6978CEEF3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74">
        <p:fade/>
      </p:transition>
    </mc:Choice>
    <mc:Fallback xmlns="">
      <p:transition spd="med" advTm="16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2E7C2E-3EEF-9066-A929-29DACBF2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Fire:  Visible Flame   and/or Heavy Black Smoke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D6BCF7-31BF-6944-7F0B-5E8ECE997B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77" r="35361" b="-2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D3B21-A95E-2361-AE9F-4621FDF528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324" b="2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D6320-3132-9D37-C654-DE31808E0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339EDB6-D5CA-974B-6D04-7D05753CD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7">
        <p:fade/>
      </p:transition>
    </mc:Choice>
    <mc:Fallback xmlns="">
      <p:transition spd="med" advTm="13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1CA24F-DA48-7770-E714-6439036E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1" y="1335088"/>
            <a:ext cx="5602288" cy="419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520E9-3708-5823-1C56-9C1470693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937264"/>
            <a:ext cx="3711575" cy="498347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1610CD-6D61-BF39-9506-6B9C204810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3141663" y="4206875"/>
            <a:ext cx="5908675" cy="20780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31128F-92D6-357D-B1C5-DE917CF6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Lost or Shifted Loads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A5B82-04D9-EF02-91C6-8A12E8E94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106770F-35C7-D818-04ED-0DE72DF5B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43">
        <p:fade/>
      </p:transition>
    </mc:Choice>
    <mc:Fallback xmlns="">
      <p:transition spd="med" advTm="17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D707-A29F-884E-8438-6966B5E1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00" y="1062321"/>
            <a:ext cx="9444399" cy="2451099"/>
          </a:xfrm>
        </p:spPr>
        <p:txBody>
          <a:bodyPr/>
          <a:lstStyle/>
          <a:p>
            <a:pPr algn="ctr"/>
            <a:r>
              <a:rPr lang="en-US" sz="5400" dirty="0"/>
              <a:t>Towing and recovery incentive program t.r.i.p.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91D88-BB3C-FA4B-9537-E2FE39A15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Narrated by Scott Kapton, Parsons.     TRIP Project Manager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B9B9B-B0B8-204C-B3D2-65542C010DF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sz="3200" dirty="0"/>
              <a:t>Awareness Training for TRIP Stakeholders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08F59-1431-2940-9A63-CA888CBE95C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b="1" dirty="0"/>
              <a:t>February 2023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0E935B4-21A9-314C-F1EE-22B534174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02">
        <p:fade/>
      </p:transition>
    </mc:Choice>
    <mc:Fallback xmlns="">
      <p:transition spd="med" advTm="6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F781F4-B2A1-56B2-CF66-5E66F9974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" y="1433513"/>
            <a:ext cx="8645525" cy="483076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7EB9BF-25B4-4B15-98A7-88BD78A309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8767763" y="1433513"/>
            <a:ext cx="3384550" cy="2517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EB049-1246-9C37-5702-B27CAD224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763" y="4035425"/>
            <a:ext cx="165100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D11C9-97F2-91B2-15C0-2973A5FA4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900" y="4035425"/>
            <a:ext cx="1649413" cy="22288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07E2F9-C070-9886-6AC2-8D440CBD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Special Circumstance/ CMV crash off of the roadway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F8529-97D5-A414-7869-6DE7DFB10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0F7773B-9099-50EA-9ABF-9DE077329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11">
        <p:fade/>
      </p:transition>
    </mc:Choice>
    <mc:Fallback xmlns="">
      <p:transition spd="med" advTm="29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049073-3D55-7014-C663-A058FCB6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" y="719138"/>
            <a:ext cx="8864600" cy="29797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9FB0FE-1500-CA94-C562-E74C12A138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8986838" y="719138"/>
            <a:ext cx="3165475" cy="29797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FE7D16-E4A1-F05D-E909-1E4CD5A6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Serious Injury or Possible Fatality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F3F74-2450-E7E4-75EB-2F9D7255F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58AB90B-9D62-2923-E014-E75F9554F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58">
        <p:fade/>
      </p:transition>
    </mc:Choice>
    <mc:Fallback xmlns="">
      <p:transition spd="med" advTm="17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E04601-8B4D-3B95-7F36-A555D7435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57" b="23360"/>
          <a:stretch/>
        </p:blipFill>
        <p:spPr>
          <a:xfrm>
            <a:off x="322263" y="39688"/>
            <a:ext cx="5051425" cy="43402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094C89-8D4F-2377-179B-A25CC9C7AB2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5453063" y="39688"/>
            <a:ext cx="6416675" cy="43402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80DE4A-3117-EE39-BC37-289031E0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Other Potential TRIP Activations/ Judgement Call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E56C9-12A3-4050-3069-CBDB6A224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6032063-83D5-BE13-2D0D-A47CC1948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90">
        <p:fade/>
      </p:transition>
    </mc:Choice>
    <mc:Fallback xmlns="">
      <p:transition spd="med" advTm="28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02FF5A-A294-CAC5-E7C2-4667E4D0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TRIP Activation Chart/ </a:t>
            </a:r>
            <a:r>
              <a:rPr lang="en-US" sz="1600" dirty="0"/>
              <a:t>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A3245-2EDD-08AE-E833-0C391915E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170554"/>
            <a:ext cx="4426457" cy="5001646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55F046-8435-3344-53C1-61785D26C2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23634" y="1170554"/>
            <a:ext cx="4476473" cy="5001646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623D3-7102-C216-6F33-07F09C2D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8038B27-ADDC-69C2-FC1E-C14FBF5C6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96">
        <p:fade/>
      </p:transition>
    </mc:Choice>
    <mc:Fallback xmlns="">
      <p:transition spd="med" advTm="34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AA223-121D-2DED-BC5E-457BE95A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TRIP Determination/ Activation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D803-5030-1C9E-740F-F4820C038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" r="12827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72F0BE-9656-3197-0363-9FBA7ACEA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 wrap="square" anchor="t">
            <a:normAutofit lnSpcReduction="10000"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FE5815"/>
                </a:solidFill>
              </a:rPr>
              <a:t>First TRIP authorized responder: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solidFill>
                  <a:srgbClr val="FE5815"/>
                </a:solidFill>
              </a:rPr>
              <a:t>Shall notify either Virginia State Police Dispatch or the VDOT Traffic Operations Center that the crash qualifies for TRIP activation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solidFill>
                  <a:srgbClr val="FE5815"/>
                </a:solidFill>
              </a:rPr>
              <a:t>Can activate TRIP with visual confirmation while en-route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solidFill>
                  <a:srgbClr val="FE5815"/>
                </a:solidFill>
              </a:rPr>
              <a:t>Provide as much specific detail to the Traffic Operations Center to ensure proper TRIP response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solidFill>
                  <a:srgbClr val="FE5815"/>
                </a:solidFill>
              </a:rPr>
              <a:t>Coordinate with additional responders to prepare the crash scene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solidFill>
                  <a:srgbClr val="FE5815"/>
                </a:solidFill>
              </a:rPr>
              <a:t>Applies to lane blockage on mainline lanes and ramp lanes or any Response that may impact lanes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4D815-1628-7ABA-46D8-3AA0750FE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B1B50A2-D719-EFD9-BACE-775915A4B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422">
        <p:fade/>
      </p:transition>
    </mc:Choice>
    <mc:Fallback xmlns="">
      <p:transition spd="med" advTm="58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C89993-3DCB-CDC1-BB97-57F6D4BC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9907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TRIP Notice to Proceed  (NTP)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50D70-8DF1-220E-44B3-71C04012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2" r="3561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645176-AD1A-1B24-7127-8F9A9D6B7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933307"/>
            <a:ext cx="5486400" cy="5391293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Given by on scene command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	</a:t>
            </a:r>
            <a:r>
              <a:rPr lang="en-US" altLang="en-US" sz="1800" b="0" dirty="0"/>
              <a:t>Once all other non towing issues have been resolved</a:t>
            </a:r>
          </a:p>
          <a:p>
            <a:pPr>
              <a:lnSpc>
                <a:spcPct val="90000"/>
              </a:lnSpc>
            </a:pPr>
            <a:r>
              <a:rPr lang="en-US" altLang="en-US" sz="1800" b="0" dirty="0"/>
              <a:t>	Once a clearance and recovery plan has been discussed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Begins the 90-minute clearance timeline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Time must be communicated to the VDOT TOC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and logged on scene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90-minute clock for TRIP stops if on scene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command stops the recovery process for any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reason:  e.g.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	</a:t>
            </a:r>
            <a:r>
              <a:rPr lang="en-US" altLang="en-US" sz="1800" b="0" dirty="0"/>
              <a:t>Safety reasons</a:t>
            </a:r>
          </a:p>
          <a:p>
            <a:pPr>
              <a:lnSpc>
                <a:spcPct val="90000"/>
              </a:lnSpc>
            </a:pPr>
            <a:r>
              <a:rPr lang="en-US" altLang="en-US" sz="1800" b="0" dirty="0"/>
              <a:t>	Further investigation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90-minute clock restarts when the Incident Commander gives the Notice to Proceed to continue the recovery process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B4849-45FE-D602-2235-779C27875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1554D86-8243-9C34-16E1-8D5A7387A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254">
        <p:fade/>
      </p:transition>
    </mc:Choice>
    <mc:Fallback xmlns="">
      <p:transition spd="med" advTm="60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427E6B-89BB-B7C9-0EC6-C4B273CE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TRIP-  90 Minute Lane Clearance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7F0C7-9D5E-C906-D3B6-A0C228697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dirty="0"/>
              <a:t>Applies to clearance of the live travel lanes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Recovery and cleanup effort may continue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beyond 90 minutes from the shoulder or other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non-driving lane area deemed appropriate by IC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Lane clearance time must be communicated to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the TOC for time stamping.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Critical to the recordkeeping necessary to pay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out incentives for meeting the goals of the TRIP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response and clearance of the roadway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Must be a collaborative effort between all crash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scene stakeholders.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6CBE8-6D48-6C11-1CB3-07DCA7483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7" r="26841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24E9D-E081-AE30-0713-3E090173E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6E7761E0-42AC-F546-755A-B0E78902A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24">
        <p:fade/>
      </p:transition>
    </mc:Choice>
    <mc:Fallback xmlns="">
      <p:transition spd="med" advTm="63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20E618-AFD3-4950-306E-D11B3F6C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After Action Reviews/ Relationship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EB227-BD3D-2FF4-D8FE-4E28BC5BF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74" r="18764" b="-1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6A4F0B-7EEC-64DD-18C3-A22C50977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 wrap="square" anchor="t">
            <a:normAutofit fontScale="92500" lnSpcReduction="10000"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Each month, an After-Action Review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meetings (A.A.R.) are held at 4 locations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around Virginia to review the previous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months TRIP crashes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>
              <a:solidFill>
                <a:srgbClr val="FE5815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All towing companies are required to attend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each month. </a:t>
            </a:r>
            <a:r>
              <a:rPr lang="en-US" sz="1800" b="0" dirty="0">
                <a:solidFill>
                  <a:srgbClr val="FE5815"/>
                </a:solidFill>
              </a:rPr>
              <a:t>All TRIP stakeholders are also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invited to attend.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>
              <a:solidFill>
                <a:srgbClr val="FE5815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On scene TRIP manager </a:t>
            </a:r>
            <a:r>
              <a:rPr lang="en-US" sz="1800" b="0" dirty="0">
                <a:solidFill>
                  <a:srgbClr val="FE5815"/>
                </a:solidFill>
              </a:rPr>
              <a:t>(VDOT, SSP or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VSP) presents a brief overview of each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crash outlining the details and cite if TRIP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performance measures were met and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determine incentive payment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>
              <a:solidFill>
                <a:srgbClr val="FE5815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The TRIP towing company representative will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also provide any issues or challenges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64595-BAE9-CFC8-7865-081557849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50C72933-A3C2-1C2D-4158-0466AD184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33">
        <p:fade/>
      </p:transition>
    </mc:Choice>
    <mc:Fallback xmlns="">
      <p:transition spd="med" advTm="66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B17A55-EC93-D5C0-E9DB-BCA63B6A4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1335088"/>
            <a:ext cx="4021138" cy="300037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839098-A91C-2ED3-F6BB-A055B5FCC8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736600" y="4408488"/>
            <a:ext cx="4021138" cy="187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95F96-BFCD-096A-278C-75AA22612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763" y="1335088"/>
            <a:ext cx="6623050" cy="49498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2A4DFB-3F5F-B701-AF2F-DA1B416B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Strong Relationships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2D32B-136C-FCFF-06A8-E2C49A512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B0C685B9-D4B9-8744-B2AF-900D5153D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272">
        <p:fade/>
      </p:transition>
    </mc:Choice>
    <mc:Fallback xmlns="">
      <p:transition spd="med" advTm="68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D7AB-1CD4-8A6C-69AB-64614C45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56E81-4D04-B709-E0A0-75E61251C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 wrap="square" anchor="t">
            <a:normAutofit lnSpcReduction="10000"/>
          </a:bodyPr>
          <a:lstStyle/>
          <a:p>
            <a:r>
              <a:rPr lang="en-US" dirty="0"/>
              <a:t>Scott Kapton</a:t>
            </a:r>
          </a:p>
          <a:p>
            <a:r>
              <a:rPr lang="en-US" dirty="0"/>
              <a:t>Parsons</a:t>
            </a:r>
          </a:p>
          <a:p>
            <a:r>
              <a:rPr lang="en-US" dirty="0"/>
              <a:t>TRIP Project Manager</a:t>
            </a:r>
          </a:p>
          <a:p>
            <a:r>
              <a:rPr lang="en-US" dirty="0"/>
              <a:t>804-840-7414</a:t>
            </a:r>
          </a:p>
          <a:p>
            <a:r>
              <a:rPr lang="en-US" dirty="0">
                <a:hlinkClick r:id="rId4"/>
              </a:rPr>
              <a:t>Scott.kapton@parsons.com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600" dirty="0"/>
              <a:t>THANK YOU!</a:t>
            </a:r>
          </a:p>
          <a:p>
            <a:r>
              <a:rPr lang="en-US" sz="3600" dirty="0"/>
              <a:t>        STAY SAFE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77A576-1541-8C27-BC7D-C18087844D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2045" r="23792" b="-2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49D1-9584-CD27-C1B6-403BDABEB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E9D95B7B-612C-BA5C-296E-FC9D1AB5D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456">
        <p:fade/>
      </p:transition>
    </mc:Choice>
    <mc:Fallback xmlns="">
      <p:transition spd="med" advTm="47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Introduction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8BA15B-9D54-3A50-7193-D1B80DE99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535" b="21434"/>
          <a:stretch/>
        </p:blipFill>
        <p:spPr>
          <a:xfrm>
            <a:off x="609600" y="1257585"/>
            <a:ext cx="11176000" cy="468601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F5C0002-1F37-481B-3FA9-5E6C480E8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712">
        <p:fade/>
      </p:transition>
    </mc:Choice>
    <mc:Fallback xmlns="">
      <p:transition spd="med" advTm="30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DF310-3D11-D1C6-D530-97D5F2FF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What is T.R.I.P?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EA16C-D4C4-D7AD-C866-7BA3E1531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95" b="2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948DD8-6D19-E193-BA6C-11BA5D8A6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200" dirty="0"/>
              <a:t>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/>
              <a:t>	</a:t>
            </a:r>
            <a:r>
              <a:rPr lang="en-US" altLang="en-US" sz="2400" dirty="0"/>
              <a:t>TRIP </a:t>
            </a:r>
            <a:r>
              <a:rPr lang="en-US" altLang="en-US" sz="2400" b="0" dirty="0"/>
              <a:t>is a quick clearance incentive program to pay heavy-duty recovery companies a monetary bonus for clearing Commercial Vehicle Crashes </a:t>
            </a:r>
            <a:r>
              <a:rPr lang="en-US" altLang="en-US" sz="2400" dirty="0"/>
              <a:t>within 90 mins.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	TRIP’s </a:t>
            </a:r>
            <a:r>
              <a:rPr lang="en-US" altLang="en-US" sz="2400" b="0" dirty="0"/>
              <a:t>key objective is to </a:t>
            </a:r>
            <a:r>
              <a:rPr lang="en-US" altLang="en-US" sz="2400" dirty="0"/>
              <a:t>STANDARDIZE </a:t>
            </a:r>
            <a:r>
              <a:rPr lang="en-US" altLang="en-US" sz="2400" b="0" dirty="0"/>
              <a:t>the towing response and facilitate the safe and quick clearance of commercial vehicle crashes on the Interstate system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59219-030C-AA38-9782-E4B608607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8E91CB7-85F5-D4B4-DC32-667CF89C6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67">
        <p:fade/>
      </p:transition>
    </mc:Choice>
    <mc:Fallback xmlns="">
      <p:transition spd="med" advTm="60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BB5C92-EB96-B3F6-CFE2-A5EA8450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Program Benefits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FD133F-32C0-D9D3-CEBA-8362130A8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486400" cy="44958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500" dirty="0"/>
              <a:t>	</a:t>
            </a:r>
            <a:r>
              <a:rPr lang="en-US" sz="1600" dirty="0"/>
              <a:t>TRIP benefits </a:t>
            </a:r>
            <a:r>
              <a:rPr lang="en-US" sz="1600" b="0" dirty="0"/>
              <a:t>emergency responders by facilitating the safe, quick clearance of large commercial vehicle incidents, resulting in a reduction of responder exposure</a:t>
            </a:r>
          </a:p>
          <a:p>
            <a:pPr>
              <a:lnSpc>
                <a:spcPct val="90000"/>
              </a:lnSpc>
              <a:defRPr/>
            </a:pPr>
            <a:endParaRPr lang="en-US" sz="1600" dirty="0"/>
          </a:p>
          <a:p>
            <a:pPr>
              <a:lnSpc>
                <a:spcPct val="90000"/>
              </a:lnSpc>
              <a:defRPr/>
            </a:pPr>
            <a:r>
              <a:rPr lang="en-US" sz="1600" dirty="0"/>
              <a:t>	The benefits </a:t>
            </a:r>
            <a:r>
              <a:rPr lang="en-US" sz="1600" b="0" dirty="0"/>
              <a:t>for the traveling motorists will be interstate reliability, increased safety, saved time, saved costs from reduced congestion and most notably,  a potential </a:t>
            </a:r>
            <a:r>
              <a:rPr lang="en-US" sz="1600" dirty="0"/>
              <a:t>reduction in secondary incidents</a:t>
            </a:r>
            <a:r>
              <a:rPr lang="en-US" sz="1600" b="0" dirty="0"/>
              <a:t>.  </a:t>
            </a:r>
          </a:p>
          <a:p>
            <a:pPr>
              <a:lnSpc>
                <a:spcPct val="90000"/>
              </a:lnSpc>
              <a:defRPr/>
            </a:pPr>
            <a:endParaRPr lang="en-US" sz="1600" dirty="0"/>
          </a:p>
          <a:p>
            <a:pPr>
              <a:lnSpc>
                <a:spcPct val="90000"/>
              </a:lnSpc>
              <a:defRPr/>
            </a:pPr>
            <a:r>
              <a:rPr lang="en-US" sz="1600" dirty="0"/>
              <a:t>	Towing and recovery companies will benefit on two fronts:</a:t>
            </a:r>
          </a:p>
          <a:p>
            <a:pPr>
              <a:lnSpc>
                <a:spcPct val="90000"/>
              </a:lnSpc>
              <a:defRPr/>
            </a:pPr>
            <a:r>
              <a:rPr lang="en-US" sz="1600" b="0" dirty="0">
                <a:solidFill>
                  <a:srgbClr val="FE5815"/>
                </a:solidFill>
              </a:rPr>
              <a:t>	Increased safety resulting from proper training and partnering with other T.I.M.  Stakeholders</a:t>
            </a:r>
          </a:p>
          <a:p>
            <a:pPr>
              <a:lnSpc>
                <a:spcPct val="90000"/>
              </a:lnSpc>
              <a:defRPr/>
            </a:pPr>
            <a:r>
              <a:rPr lang="en-US" sz="1600" b="0" dirty="0"/>
              <a:t>	</a:t>
            </a:r>
          </a:p>
          <a:p>
            <a:pPr>
              <a:lnSpc>
                <a:spcPct val="90000"/>
              </a:lnSpc>
              <a:defRPr/>
            </a:pPr>
            <a:r>
              <a:rPr lang="en-US" sz="1600" b="0" dirty="0">
                <a:solidFill>
                  <a:srgbClr val="FE5815"/>
                </a:solidFill>
              </a:rPr>
              <a:t>	Monetary incentives given for overall performance, proper equipment and quick clearance of travel lanes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33091-1783-00A9-5016-5E32F8F643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903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30F1B-A0E1-2EB4-5523-8CCD8947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4FF29996-FB30-1C27-A371-4BA6D5B34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321">
        <p:fade/>
      </p:transition>
    </mc:Choice>
    <mc:Fallback xmlns="">
      <p:transition spd="med" advTm="68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68B8D9-D71B-DDAC-94D8-87176332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Safe, Quick Clearance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BA21E2-7D22-73A6-8891-454B3F877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b="1" dirty="0"/>
              <a:t>Is a Primary Focus of this program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Safety of responders is #1 priority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0" dirty="0"/>
              <a:t>	Reduce the amount of time on major crash scenes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Move it?   Or work it?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Drag to a safer area if practical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Think outside of the box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May require specialized training and/or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discussion to increase awareness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Will require partnering with all responders to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facilitate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Safety of the motoring public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Keep lanes open whenever possible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Facilitate traffic flow and minimize queue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solidFill>
                  <a:srgbClr val="FE5815"/>
                </a:solidFill>
              </a:rPr>
              <a:t>Reduce the likelihood of secondary crashes</a:t>
            </a:r>
            <a:endParaRPr lang="en-US" sz="1800" b="0" dirty="0">
              <a:solidFill>
                <a:srgbClr val="FE5815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0" dirty="0">
                <a:solidFill>
                  <a:srgbClr val="FE5815"/>
                </a:solidFill>
              </a:rPr>
              <a:t>Primary Focus of this program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9E2DD-05A7-AE9F-0150-C5E42D0D6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2641854"/>
            <a:ext cx="5486400" cy="1879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364B18-E397-59CF-EC3B-C4D625030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6191019E-88AC-B638-BAF1-B12B48BE6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407">
        <p:fade/>
      </p:transition>
    </mc:Choice>
    <mc:Fallback xmlns="">
      <p:transition spd="med" advTm="89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12DBF2-744C-DFFA-C4D4-3077516D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Program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D091C-61A8-2B61-AACF-46EF12C7F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03"/>
          <a:stretch/>
        </p:blipFill>
        <p:spPr>
          <a:xfrm>
            <a:off x="609600" y="1219200"/>
            <a:ext cx="5486400" cy="47244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24C872-0DA8-E287-02C1-5556467C1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 wrap="square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en-US" sz="2000" dirty="0"/>
              <a:t>TRIP </a:t>
            </a:r>
            <a:r>
              <a:rPr lang="en-US" altLang="en-US" sz="2000" b="0" dirty="0"/>
              <a:t>will be activated for all </a:t>
            </a:r>
            <a:r>
              <a:rPr lang="en-US" altLang="en-US" sz="2000" dirty="0"/>
              <a:t>lane blocking </a:t>
            </a:r>
            <a:r>
              <a:rPr lang="en-US" altLang="en-US" sz="2000" b="0" dirty="0"/>
              <a:t>or </a:t>
            </a:r>
            <a:r>
              <a:rPr lang="en-US" altLang="en-US" sz="2000" dirty="0"/>
              <a:t>lane impacting </a:t>
            </a:r>
            <a:r>
              <a:rPr lang="en-US" altLang="en-US" sz="2000" b="0" dirty="0"/>
              <a:t>commercial vehicle crashes by VDOT, VDOT TOC, Virginia State Police or Safety Service Patrol Operators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en-US" sz="2000" dirty="0"/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en-US" sz="2000" dirty="0"/>
              <a:t>TRIP </a:t>
            </a:r>
            <a:r>
              <a:rPr lang="en-US" altLang="en-US" sz="2000" b="0" dirty="0"/>
              <a:t>will also recover ALL other vehicles involved in the crash, eliminating multiple towing company response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en-US" sz="2000" dirty="0"/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en-US" sz="2000" dirty="0"/>
              <a:t>Timekeepers: </a:t>
            </a:r>
            <a:r>
              <a:rPr lang="en-US" altLang="en-US" sz="2000" b="0" dirty="0"/>
              <a:t>VDOT Traffic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en-US" sz="2000" b="0" dirty="0"/>
              <a:t>Operations Center through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en-US" sz="2000" b="0" dirty="0"/>
              <a:t>State Police or Safety Service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en-US" sz="2000" b="0" dirty="0"/>
              <a:t>Patrol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7B81E-DE09-26F8-CCD6-6725E78A9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6695C9F-B044-5311-37E8-F533FC9FE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124">
        <p:fade/>
      </p:transition>
    </mc:Choice>
    <mc:Fallback xmlns="">
      <p:transition spd="med" advTm="74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0A04E-A6D9-ED08-3E8F-CA135400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TRIP Requirements- Compliance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66119-7B4D-659B-914C-91DDF50BA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Response Times: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>
                <a:solidFill>
                  <a:srgbClr val="FE5815"/>
                </a:solidFill>
              </a:rPr>
              <a:t>45-60 mins. (peak hrs.) for on-scene wrecker crew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>
                <a:solidFill>
                  <a:srgbClr val="FE5815"/>
                </a:solidFill>
              </a:rPr>
              <a:t>60-75 mins. (off-peak hrs.) for on-scene wrecker crew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Required PPE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Lane clearance </a:t>
            </a:r>
            <a:r>
              <a:rPr lang="en-US" altLang="en-US" sz="2000" b="0" dirty="0"/>
              <a:t>within 90 minutes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Finish recovery from safer area if practical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Must participate in the Incident Command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dirty="0"/>
              <a:t>process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A449F1-9AAE-ED5A-2DFE-9FA1438456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7790" r="39953" b="1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3971F-17A0-3829-58FD-E2E07E576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ECAFABC-2A4E-1F20-0812-CFF1E9B40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043">
        <p:fade/>
      </p:transition>
    </mc:Choice>
    <mc:Fallback xmlns="">
      <p:transition spd="med" advTm="68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97AF-BAEE-294A-300E-DDA8BE96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Personnel and Equipment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67F9B-0987-2481-ECC8-8AD5E2D72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86400" cy="4419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dirty="0"/>
              <a:t>30-ton and one 50-ton recovery wrecker (or 35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ton Rotator) </a:t>
            </a:r>
            <a:r>
              <a:rPr lang="en-US" sz="1800" b="0" dirty="0"/>
              <a:t>with two TRIP qualified operators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Support truck </a:t>
            </a:r>
            <a:r>
              <a:rPr lang="en-US" sz="1800" b="0" dirty="0"/>
              <a:t>including a full set of tools, traffic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0" dirty="0"/>
              <a:t>control &amp; fluid spill mitigation capability with one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0" dirty="0"/>
              <a:t>TRIP qualified supervisor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A 3-man team response to every TRIP crash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Other specialized heavy equipment </a:t>
            </a:r>
            <a:r>
              <a:rPr lang="en-US" sz="1800" b="0" dirty="0"/>
              <a:t>(low-boys,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0" dirty="0"/>
              <a:t>skid-steer, sand spreaders, etc.)</a:t>
            </a:r>
          </a:p>
          <a:p>
            <a:pPr>
              <a:lnSpc>
                <a:spcPct val="90000"/>
              </a:lnSpc>
              <a:defRPr/>
            </a:pP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24/7 </a:t>
            </a:r>
            <a:r>
              <a:rPr lang="en-US" sz="1800" b="0" dirty="0"/>
              <a:t>equipment availability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854440-986E-BBDB-8565-F7ABBC96F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0471" r="37271" b="1"/>
          <a:stretch/>
        </p:blipFill>
        <p:spPr>
          <a:xfrm>
            <a:off x="6299200" y="1219200"/>
            <a:ext cx="5486400" cy="47244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0D65E-3512-902F-91D9-63F3D7EB0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/>
              <a:t>Virginia Department of Transportation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1FB477D6-FE6D-2650-0848-8C43D0ABA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263">
        <p:fade/>
      </p:transition>
    </mc:Choice>
    <mc:Fallback xmlns="">
      <p:transition spd="med" advTm="65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DOTPowerPointTemplate (1)">
  <a:themeElements>
    <a:clrScheme name="VDOT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DOTPowerPointTemplateWIDE" id="{4BEF9326-C0E6-984D-9DCD-AFEA837E9170}" vid="{6833AFE4-AF01-6E47-B047-A6D93B65F6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859F38270E9C49BFECE6417B9CD42A" ma:contentTypeVersion="10" ma:contentTypeDescription="Create a new document." ma:contentTypeScope="" ma:versionID="f82634e467142a8a1ac892def961e82a">
  <xsd:schema xmlns:xsd="http://www.w3.org/2001/XMLSchema" xmlns:xs="http://www.w3.org/2001/XMLSchema" xmlns:p="http://schemas.microsoft.com/office/2006/metadata/properties" xmlns:ns2="91c0934b-2fae-451a-a703-7d8b415aa509" xmlns:ns3="c123f0dd-4939-4619-b269-6359064aedfd" targetNamespace="http://schemas.microsoft.com/office/2006/metadata/properties" ma:root="true" ma:fieldsID="12eff2f68b38ce4326241c71ee7a45e1" ns2:_="" ns3:_="">
    <xsd:import namespace="91c0934b-2fae-451a-a703-7d8b415aa509"/>
    <xsd:import namespace="c123f0dd-4939-4619-b269-6359064aed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0934b-2fae-451a-a703-7d8b415aa5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23f0dd-4939-4619-b269-6359064aedf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536d9e8-dad1-4921-b7f2-708f613cda33}" ma:internalName="TaxCatchAll" ma:showField="CatchAllData" ma:web="c123f0dd-4939-4619-b269-6359064aed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123f0dd-4939-4619-b269-6359064aedfd" xsi:nil="true"/>
    <lcf76f155ced4ddcb4097134ff3c332f xmlns="91c0934b-2fae-451a-a703-7d8b415aa5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471F20-14DB-48FB-B7C1-0274A7EFC4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75FB11-6AFE-4A06-8677-CA04E4393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c0934b-2fae-451a-a703-7d8b415aa509"/>
    <ds:schemaRef ds:uri="c123f0dd-4939-4619-b269-6359064aed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A6F1BA-FBA8-4130-A768-A8542EE289CF}">
  <ds:schemaRefs>
    <ds:schemaRef ds:uri="http://purl.org/dc/terms/"/>
    <ds:schemaRef ds:uri="http://purl.org/dc/dcmitype/"/>
    <ds:schemaRef ds:uri="91c0934b-2fae-451a-a703-7d8b415aa509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123f0dd-4939-4619-b269-6359064aedf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VDOTPowerPointTemplate (1)</Template>
  <TotalTime>750</TotalTime>
  <Words>1267</Words>
  <Application>Microsoft Office PowerPoint</Application>
  <PresentationFormat>Widescreen</PresentationFormat>
  <Paragraphs>237</Paragraphs>
  <Slides>29</Slides>
  <Notes>3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VDOTPowerPointTemplate (1)</vt:lpstr>
      <vt:lpstr>PowerPoint Presentation</vt:lpstr>
      <vt:lpstr>Towing and recovery incentive program t.r.i.p.</vt:lpstr>
      <vt:lpstr>Introduction</vt:lpstr>
      <vt:lpstr>What is T.R.I.P?</vt:lpstr>
      <vt:lpstr>Program Benefits</vt:lpstr>
      <vt:lpstr>Safe, Quick Clearance</vt:lpstr>
      <vt:lpstr>Program Overview</vt:lpstr>
      <vt:lpstr>TRIP Requirements- Compliance</vt:lpstr>
      <vt:lpstr>Personnel and Equipment</vt:lpstr>
      <vt:lpstr>Training Requirements</vt:lpstr>
      <vt:lpstr>Recovery Zones</vt:lpstr>
      <vt:lpstr>TRIP Performance Measures</vt:lpstr>
      <vt:lpstr>T.I.M. Timeline                Primary Focus: T2-T6</vt:lpstr>
      <vt:lpstr>T.R.I.P. Activation Criteria</vt:lpstr>
      <vt:lpstr>Rollover Commercial Vehicle</vt:lpstr>
      <vt:lpstr>Jackknife</vt:lpstr>
      <vt:lpstr>Upright With Heavy Damage</vt:lpstr>
      <vt:lpstr>Fire:  Visible Flame   and/or Heavy Black Smoke</vt:lpstr>
      <vt:lpstr>Lost or Shifted Loads</vt:lpstr>
      <vt:lpstr>Special Circumstance/ CMV crash off of the roadway</vt:lpstr>
      <vt:lpstr>Serious Injury or Possible Fatality </vt:lpstr>
      <vt:lpstr>Other Potential TRIP Activations/ Judgement Call</vt:lpstr>
      <vt:lpstr>TRIP Activation Chart/ example</vt:lpstr>
      <vt:lpstr>TRIP Determination/ Activation</vt:lpstr>
      <vt:lpstr>TRIP Notice to Proceed  (NTP)</vt:lpstr>
      <vt:lpstr>TRIP-  90 Minute Lane Clearance</vt:lpstr>
      <vt:lpstr>After Action Reviews/ Relationship Building</vt:lpstr>
      <vt:lpstr>Strong Relationships</vt:lpstr>
      <vt:lpstr>Questions?</vt:lpstr>
    </vt:vector>
  </TitlesOfParts>
  <Company>Virginia IT Infrastructure Partnership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Cockrell, Holly (VDOT)</dc:creator>
  <cp:keywords>VDOT template; PowerPoint template; VDOT PowerPoint</cp:keywords>
  <cp:lastModifiedBy>Kapton, Scott [US-US]</cp:lastModifiedBy>
  <cp:revision>5</cp:revision>
  <cp:lastPrinted>2016-11-09T20:24:52Z</cp:lastPrinted>
  <dcterms:created xsi:type="dcterms:W3CDTF">2019-08-02T20:39:23Z</dcterms:created>
  <dcterms:modified xsi:type="dcterms:W3CDTF">2023-02-15T21:40:28Z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0x0101004D859F38270E9C49BFECE6417B9CD42A</vt:lpwstr>
  </property>
  <property fmtid="{D5CDD505-2E9C-101B-9397-08002B2CF9AE}" pid="3" name="TaxKeyword">
    <vt:lpwstr>7226;#VDOT PowerPoint|e419e7ed-8b7d-48ae-9eca-519777a20d1d;#1255;#PowerPoint template|cf4b8738-cccb-465e-ad88-d3daca1c2410;#7227;#VDOT template|37aaf80a-a557-47ad-b17b-163a03800fc0</vt:lpwstr>
  </property>
  <property fmtid="{D5CDD505-2E9C-101B-9397-08002B2CF9AE}" pid="4" name="vdotDocumentType">
    <vt:lpwstr>5;#Not Vital Record|093eb48e-9bd5-43e3-bb5e-eb2a8662516a</vt:lpwstr>
  </property>
  <property fmtid="{D5CDD505-2E9C-101B-9397-08002B2CF9AE}" pid="5" name="vdotDivision">
    <vt:lpwstr>95;#Public Affairs|ad754f04-afdb-498e-b856-7903481e82cd</vt:lpwstr>
  </property>
  <property fmtid="{D5CDD505-2E9C-101B-9397-08002B2CF9AE}" pid="6" name="_dlc_DocIdItemGuid">
    <vt:lpwstr>9f713551-eac9-4610-ab73-df9a30886e3b</vt:lpwstr>
  </property>
  <property fmtid="{D5CDD505-2E9C-101B-9397-08002B2CF9AE}" pid="7" name="vdotDocumentOwner">
    <vt:lpwstr>2;#Division Administrator|7f1069d7-14e6-4d28-bffd-f0829fa67576</vt:lpwstr>
  </property>
  <property fmtid="{D5CDD505-2E9C-101B-9397-08002B2CF9AE}" pid="8" name="vdotDocumentDescriptor">
    <vt:lpwstr>812;#Template|f983bc4d-9bd6-40f3-96b9-9a14a1cfd89d</vt:lpwstr>
  </property>
  <property fmtid="{D5CDD505-2E9C-101B-9397-08002B2CF9AE}" pid="9" name="Order">
    <vt:r8>6500</vt:r8>
  </property>
  <property fmtid="{D5CDD505-2E9C-101B-9397-08002B2CF9AE}" pid="10" name="vdotAuthority0">
    <vt:lpwstr/>
  </property>
  <property fmtid="{D5CDD505-2E9C-101B-9397-08002B2CF9AE}" pid="11" name="vdotAudience">
    <vt:lpwstr>4;#Internal and External|bd468127-f865-41ec-8cae-906ac913ec73</vt:lpwstr>
  </property>
  <property fmtid="{D5CDD505-2E9C-101B-9397-08002B2CF9AE}" pid="12" name="vdotPrimaryCategory">
    <vt:lpwstr>434;#Presentation|17ad0728-ca9f-42a6-a3de-52c6acd6059c</vt:lpwstr>
  </property>
  <property fmtid="{D5CDD505-2E9C-101B-9397-08002B2CF9AE}" pid="13" name="vdotNonGovernanceCategory">
    <vt:lpwstr>433;#Presentation|17ad0728-ca9f-42a6-a3de-52c6acd6059c</vt:lpwstr>
  </property>
  <property fmtid="{D5CDD505-2E9C-101B-9397-08002B2CF9AE}" pid="14" name="vdotVDOTOffice">
    <vt:lpwstr>1189;#Communications|ad754f04-afdb-498e-b856-7903481e82cd</vt:lpwstr>
  </property>
  <property fmtid="{D5CDD505-2E9C-101B-9397-08002B2CF9AE}" pid="15" name="vdotAddCategories">
    <vt:lpwstr/>
  </property>
  <property fmtid="{D5CDD505-2E9C-101B-9397-08002B2CF9AE}" pid="16" name="vdotDocumentOwnership">
    <vt:lpwstr>3;#Division Administrator|7f1069d7-14e6-4d28-bffd-f0829fa67576</vt:lpwstr>
  </property>
  <property fmtid="{D5CDD505-2E9C-101B-9397-08002B2CF9AE}" pid="17" name="vdotDateOfReview">
    <vt:lpwstr>5;#One Year|326c3b65-1246-458f-bba5-086cf61f7a39</vt:lpwstr>
  </property>
  <property fmtid="{D5CDD505-2E9C-101B-9397-08002B2CF9AE}" pid="18" name="vdotAuthority">
    <vt:lpwstr/>
  </property>
  <property fmtid="{D5CDD505-2E9C-101B-9397-08002B2CF9AE}" pid="19" name="_dlc_DocIdPersistId">
    <vt:bool>true</vt:bool>
  </property>
  <property fmtid="{D5CDD505-2E9C-101B-9397-08002B2CF9AE}" pid="20" name="MSIP_Label_0008d3e4-f847-4182-a1fb-fb9d345a0f05_Enabled">
    <vt:lpwstr>true</vt:lpwstr>
  </property>
  <property fmtid="{D5CDD505-2E9C-101B-9397-08002B2CF9AE}" pid="21" name="MSIP_Label_0008d3e4-f847-4182-a1fb-fb9d345a0f05_SetDate">
    <vt:lpwstr>2023-02-14T16:42:58Z</vt:lpwstr>
  </property>
  <property fmtid="{D5CDD505-2E9C-101B-9397-08002B2CF9AE}" pid="22" name="MSIP_Label_0008d3e4-f847-4182-a1fb-fb9d345a0f05_Method">
    <vt:lpwstr>Privileged</vt:lpwstr>
  </property>
  <property fmtid="{D5CDD505-2E9C-101B-9397-08002B2CF9AE}" pid="23" name="MSIP_Label_0008d3e4-f847-4182-a1fb-fb9d345a0f05_Name">
    <vt:lpwstr>0008d3e4-f847-4182-a1fb-fb9d345a0f05</vt:lpwstr>
  </property>
  <property fmtid="{D5CDD505-2E9C-101B-9397-08002B2CF9AE}" pid="24" name="MSIP_Label_0008d3e4-f847-4182-a1fb-fb9d345a0f05_SiteId">
    <vt:lpwstr>8d088ff8-7e52-4d0f-8187-dcd9ca37815a</vt:lpwstr>
  </property>
  <property fmtid="{D5CDD505-2E9C-101B-9397-08002B2CF9AE}" pid="25" name="MSIP_Label_0008d3e4-f847-4182-a1fb-fb9d345a0f05_ActionId">
    <vt:lpwstr>9bb1522f-3660-4751-9a2c-df00fc3b0424</vt:lpwstr>
  </property>
  <property fmtid="{D5CDD505-2E9C-101B-9397-08002B2CF9AE}" pid="26" name="MSIP_Label_0008d3e4-f847-4182-a1fb-fb9d345a0f05_ContentBits">
    <vt:lpwstr>0</vt:lpwstr>
  </property>
</Properties>
</file>